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E354D8-8C23-470E-9BF6-27F4C7EF7C3C}"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E354D8-8C23-470E-9BF6-27F4C7EF7C3C}"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E354D8-8C23-470E-9BF6-27F4C7EF7C3C}"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E354D8-8C23-470E-9BF6-27F4C7EF7C3C}"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E354D8-8C23-470E-9BF6-27F4C7EF7C3C}" type="datetimeFigureOut">
              <a:rPr lang="en-US" smtClean="0"/>
              <a:t>12/28/2022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E354D8-8C23-470E-9BF6-27F4C7EF7C3C}"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E354D8-8C23-470E-9BF6-27F4C7EF7C3C}" type="datetimeFigureOut">
              <a:rPr lang="en-US" smtClean="0"/>
              <a:t>12/28/2022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E354D8-8C23-470E-9BF6-27F4C7EF7C3C}" type="datetimeFigureOut">
              <a:rPr lang="en-US" smtClean="0"/>
              <a:t>12/28/2022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354D8-8C23-470E-9BF6-27F4C7EF7C3C}" type="datetimeFigureOut">
              <a:rPr lang="en-US" smtClean="0"/>
              <a:t>12/28/2022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354D8-8C23-470E-9BF6-27F4C7EF7C3C}"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354D8-8C23-470E-9BF6-27F4C7EF7C3C}" type="datetimeFigureOut">
              <a:rPr lang="en-US" smtClean="0"/>
              <a:t>12/28/2022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165FC-61F8-4AA3-A7FF-B1B508EA926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354D8-8C23-470E-9BF6-27F4C7EF7C3C}" type="datetimeFigureOut">
              <a:rPr lang="en-US" smtClean="0"/>
              <a:t>12/28/2022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165FC-61F8-4AA3-A7FF-B1B508EA926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bn.wikipedia.org/wiki/%E0%A6%9A%E0%A6%BF%E0%A6%A4%E0%A7%8D%E0%A6%B0:British_Raj_Red_Ensign.svg" TargetMode="External"/><Relationship Id="rId2" Type="http://schemas.openxmlformats.org/officeDocument/2006/relationships/hyperlink" Target="https://bn.wikipedia.org/wiki/%E0%A6%9C%E0%A6%BE%E0%A6%A4%E0%A7%80%E0%A6%AF%E0%A6%BC%E0%A6%A4%E0%A6%B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n.wikipedia.org/wiki/%E0%A6%95%E0%A6%B2%E0%A6%95%E0%A6%BE%E0%A6%A4%E0%A6%BE" TargetMode="External"/><Relationship Id="rId2" Type="http://schemas.openxmlformats.org/officeDocument/2006/relationships/hyperlink" Target="https://bn.wikipedia.org/wiki/%E0%A6%AD%E0%A6%BE%E0%A6%B0%E0%A6%A4" TargetMode="External"/><Relationship Id="rId1" Type="http://schemas.openxmlformats.org/officeDocument/2006/relationships/slideLayout" Target="../slideLayouts/slideLayout7.xml"/><Relationship Id="rId5" Type="http://schemas.openxmlformats.org/officeDocument/2006/relationships/hyperlink" Target="https://bn.wikipedia.org/wiki/%E0%A6%95%E0%A7%8B%E0%A6%A8%E0%A7%8D%E0%A6%A8%E0%A6%97%E0%A6%B0,_%E0%A6%B9%E0%A7%81%E0%A6%97%E0%A6%B2%E0%A7%80" TargetMode="External"/><Relationship Id="rId4" Type="http://schemas.openxmlformats.org/officeDocument/2006/relationships/hyperlink" Target="https://bn.wikipedia.org/wiki/%E0%A6%B8%E0%A6%BF%E0%A6%AA%E0%A6%BE%E0%A6%B9%E0%A7%80_%E0%A6%AC%E0%A6%BF%E0%A6%A6%E0%A7%8D%E0%A6%B0%E0%A7%8B%E0%A6%B9_%E0%A7%A7%E0%A7%AE%E0%A7%AB%E0%A7%AD"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bn.wikipedia.org/wiki/%E0%A6%AE%E0%A6%BF%E0%A6%A8%E0%A6%BE%E0%A6%B0%E0%A7%8D%E0%A6%AD%E0%A6%BE_%E0%A6%A5%E0%A6%BF%E0%A6%AF%E0%A6%BC%E0%A7%87%E0%A6%9F%E0%A6%BE%E0%A6%B0"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bn.wikipedia.org/wiki/%E0%A6%A6%E0%A7%87%E0%A6%AC%E0%A7%80_%E0%A6%9A%E0%A7%8C%E0%A6%A7%E0%A7%81%E0%A6%B0%E0%A6%BE%E0%A6%A3%E0%A7%80" TargetMode="External"/><Relationship Id="rId2" Type="http://schemas.openxmlformats.org/officeDocument/2006/relationships/hyperlink" Target="https://bn.wikipedia.org/wiki/%E0%A6%AC%E0%A6%99%E0%A7%8D%E0%A6%95%E0%A6%BF%E0%A6%AE%E0%A6%9A%E0%A6%A8%E0%A7%8D%E0%A6%A6%E0%A7%8D%E0%A6%B0_%E0%A6%9A%E0%A6%9F%E0%A7%8D%E0%A6%9F%E0%A7%8B%E0%A6%AA%E0%A6%BE%E0%A6%A7%E0%A7%8D%E0%A6%AF%E0%A6%BE%E0%A6%AF%E0%A6%BC" TargetMode="External"/><Relationship Id="rId1" Type="http://schemas.openxmlformats.org/officeDocument/2006/relationships/slideLayout" Target="../slideLayouts/slideLayout7.xml"/><Relationship Id="rId4" Type="http://schemas.openxmlformats.org/officeDocument/2006/relationships/hyperlink" Target="https://bn.wikipedia.org/wiki/%E0%A6%95%E0%A6%AA%E0%A6%BE%E0%A6%B2%E0%A6%95%E0%A7%81%E0%A6%A3%E0%A7%8D%E0%A6%A1%E0%A6%B2%E0%A6%B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2">
                    <a:lumMod val="75000"/>
                  </a:schemeClr>
                </a:solidFill>
              </a:rPr>
              <a:t>SEM V, DSE-2, AM</a:t>
            </a:r>
            <a:endParaRPr lang="en-US" dirty="0">
              <a:solidFill>
                <a:schemeClr val="accent2">
                  <a:lumMod val="75000"/>
                </a:schemeClr>
              </a:solidFill>
            </a:endParaRPr>
          </a:p>
        </p:txBody>
      </p:sp>
      <p:sp>
        <p:nvSpPr>
          <p:cNvPr id="3" name="Subtitle 2"/>
          <p:cNvSpPr>
            <a:spLocks noGrp="1"/>
          </p:cNvSpPr>
          <p:nvPr>
            <p:ph type="subTitle" idx="1"/>
          </p:nvPr>
        </p:nvSpPr>
        <p:spPr/>
        <p:txBody>
          <a:bodyPr/>
          <a:lstStyle/>
          <a:p>
            <a:r>
              <a:rPr lang="bn-BD" dirty="0" smtClean="0">
                <a:solidFill>
                  <a:srgbClr val="0070C0"/>
                </a:solidFill>
              </a:rPr>
              <a:t>অতুলকৃষ্ণ মিত্র</a:t>
            </a:r>
            <a:endParaRPr lang="en-US"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efault.jpg"/>
          <p:cNvPicPr>
            <a:picLocks noChangeAspect="1"/>
          </p:cNvPicPr>
          <p:nvPr/>
        </p:nvPicPr>
        <p:blipFill>
          <a:blip r:embed="rId2"/>
          <a:stretch>
            <a:fillRect/>
          </a:stretch>
        </p:blipFill>
        <p:spPr>
          <a:xfrm>
            <a:off x="990600" y="604837"/>
            <a:ext cx="7010400" cy="56483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228598"/>
          <a:ext cx="8382000" cy="6712184"/>
        </p:xfrm>
        <a:graphic>
          <a:graphicData uri="http://schemas.openxmlformats.org/drawingml/2006/table">
            <a:tbl>
              <a:tblPr/>
              <a:tblGrid>
                <a:gridCol w="4191000"/>
                <a:gridCol w="4191000"/>
              </a:tblGrid>
              <a:tr h="789710">
                <a:tc gridSpan="2">
                  <a:txBody>
                    <a:bodyPr/>
                    <a:lstStyle/>
                    <a:p>
                      <a:pPr marL="0" marR="0" algn="ctr">
                        <a:lnSpc>
                          <a:spcPts val="1800"/>
                        </a:lnSpc>
                        <a:spcBef>
                          <a:spcPts val="600"/>
                        </a:spcBef>
                        <a:spcAft>
                          <a:spcPts val="600"/>
                        </a:spcAft>
                      </a:pPr>
                      <a:endParaRPr lang="bn-BD" sz="2800" b="1" dirty="0" smtClean="0">
                        <a:solidFill>
                          <a:srgbClr val="000000"/>
                        </a:solidFill>
                        <a:latin typeface="Kalpurush" pitchFamily="2" charset="0"/>
                        <a:ea typeface="Times New Roman"/>
                        <a:cs typeface="Kalpurush" pitchFamily="2" charset="0"/>
                      </a:endParaRPr>
                    </a:p>
                    <a:p>
                      <a:pPr marL="0" marR="0" algn="ctr">
                        <a:lnSpc>
                          <a:spcPts val="1800"/>
                        </a:lnSpc>
                        <a:spcBef>
                          <a:spcPts val="600"/>
                        </a:spcBef>
                        <a:spcAft>
                          <a:spcPts val="600"/>
                        </a:spcAft>
                      </a:pPr>
                      <a:r>
                        <a:rPr lang="bn-BD" sz="2800" b="1" dirty="0" smtClean="0">
                          <a:solidFill>
                            <a:srgbClr val="000000"/>
                          </a:solidFill>
                          <a:latin typeface="Kalpurush" pitchFamily="2" charset="0"/>
                          <a:ea typeface="Times New Roman"/>
                          <a:cs typeface="Kalpurush" pitchFamily="2" charset="0"/>
                        </a:rPr>
                        <a:t>অতুলকৃষ্ণ মিত্র</a:t>
                      </a:r>
                    </a:p>
                    <a:p>
                      <a:pPr marL="0" marR="0" algn="ctr">
                        <a:lnSpc>
                          <a:spcPts val="1800"/>
                        </a:lnSpc>
                        <a:spcBef>
                          <a:spcPts val="600"/>
                        </a:spcBef>
                        <a:spcAft>
                          <a:spcPts val="600"/>
                        </a:spcAft>
                      </a:pPr>
                      <a:endParaRPr lang="en-US" sz="2800" dirty="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c hMerge="1">
                  <a:txBody>
                    <a:bodyPr/>
                    <a:lstStyle/>
                    <a:p>
                      <a:endParaRPr lang="en-US"/>
                    </a:p>
                  </a:txBody>
                  <a:tcPr/>
                </a:tc>
              </a:tr>
              <a:tr h="1828800">
                <a:tc>
                  <a:txBody>
                    <a:bodyPr/>
                    <a:lstStyle/>
                    <a:p>
                      <a:pPr marL="0" marR="0">
                        <a:lnSpc>
                          <a:spcPts val="1800"/>
                        </a:lnSpc>
                        <a:spcBef>
                          <a:spcPts val="600"/>
                        </a:spcBef>
                        <a:spcAft>
                          <a:spcPts val="600"/>
                        </a:spcAft>
                      </a:pPr>
                      <a:r>
                        <a:rPr lang="bn-BD" sz="2800" b="1">
                          <a:solidFill>
                            <a:srgbClr val="000000"/>
                          </a:solidFill>
                          <a:latin typeface="Kalpurush" pitchFamily="2" charset="0"/>
                          <a:ea typeface="Times New Roman"/>
                          <a:cs typeface="Kalpurush" pitchFamily="2" charset="0"/>
                        </a:rPr>
                        <a:t>জন্ম</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c>
                  <a:txBody>
                    <a:bodyPr/>
                    <a:lstStyle/>
                    <a:p>
                      <a:pPr marL="0" marR="0">
                        <a:lnSpc>
                          <a:spcPts val="1800"/>
                        </a:lnSpc>
                        <a:spcBef>
                          <a:spcPts val="600"/>
                        </a:spcBef>
                        <a:spcAft>
                          <a:spcPts val="600"/>
                        </a:spcAft>
                      </a:pPr>
                      <a:r>
                        <a:rPr lang="bn-BD" sz="2800">
                          <a:solidFill>
                            <a:srgbClr val="000000"/>
                          </a:solidFill>
                          <a:latin typeface="Kalpurush" pitchFamily="2" charset="0"/>
                          <a:ea typeface="Times New Roman"/>
                          <a:cs typeface="Kalpurush" pitchFamily="2" charset="0"/>
                        </a:rPr>
                        <a:t>২২ নভেম্বর ১৮৫৭</a:t>
                      </a:r>
                      <a:endParaRPr lang="en-US" sz="2800">
                        <a:latin typeface="Kalpurush" pitchFamily="2" charset="0"/>
                        <a:ea typeface="Calibri"/>
                        <a:cs typeface="Kalpurush" pitchFamily="2" charset="0"/>
                      </a:endParaRPr>
                    </a:p>
                    <a:p>
                      <a:pPr marL="0" marR="0">
                        <a:lnSpc>
                          <a:spcPts val="1800"/>
                        </a:lnSpc>
                        <a:spcBef>
                          <a:spcPts val="600"/>
                        </a:spcBef>
                        <a:spcAft>
                          <a:spcPts val="600"/>
                        </a:spcAft>
                      </a:pPr>
                      <a:r>
                        <a:rPr lang="bn-BD" sz="2800">
                          <a:solidFill>
                            <a:srgbClr val="000000"/>
                          </a:solidFill>
                          <a:latin typeface="Kalpurush" pitchFamily="2" charset="0"/>
                          <a:ea typeface="Times New Roman"/>
                          <a:cs typeface="Kalpurush" pitchFamily="2" charset="0"/>
                        </a:rPr>
                        <a:t>কলকাতা</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r>
              <a:tr h="789710">
                <a:tc>
                  <a:txBody>
                    <a:bodyPr/>
                    <a:lstStyle/>
                    <a:p>
                      <a:pPr marL="0" marR="0">
                        <a:lnSpc>
                          <a:spcPts val="1800"/>
                        </a:lnSpc>
                        <a:spcBef>
                          <a:spcPts val="600"/>
                        </a:spcBef>
                        <a:spcAft>
                          <a:spcPts val="600"/>
                        </a:spcAft>
                      </a:pPr>
                      <a:r>
                        <a:rPr lang="bn-BD" sz="2800" b="1" dirty="0">
                          <a:solidFill>
                            <a:srgbClr val="000000"/>
                          </a:solidFill>
                          <a:latin typeface="Kalpurush" pitchFamily="2" charset="0"/>
                          <a:ea typeface="Times New Roman"/>
                          <a:cs typeface="Kalpurush" pitchFamily="2" charset="0"/>
                        </a:rPr>
                        <a:t>মৃত্যু</a:t>
                      </a:r>
                      <a:endParaRPr lang="en-US" sz="2800" dirty="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c>
                  <a:txBody>
                    <a:bodyPr/>
                    <a:lstStyle/>
                    <a:p>
                      <a:pPr marL="0" marR="0">
                        <a:lnSpc>
                          <a:spcPts val="1800"/>
                        </a:lnSpc>
                        <a:spcBef>
                          <a:spcPts val="600"/>
                        </a:spcBef>
                        <a:spcAft>
                          <a:spcPts val="600"/>
                        </a:spcAft>
                      </a:pPr>
                      <a:r>
                        <a:rPr lang="bn-BD" sz="2800">
                          <a:solidFill>
                            <a:srgbClr val="000000"/>
                          </a:solidFill>
                          <a:latin typeface="Kalpurush" pitchFamily="2" charset="0"/>
                          <a:ea typeface="Times New Roman"/>
                          <a:cs typeface="Kalpurush" pitchFamily="2" charset="0"/>
                        </a:rPr>
                        <a:t>১৮ সেপ্টেম্বর ১৯১২</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r>
              <a:tr h="789710">
                <a:tc>
                  <a:txBody>
                    <a:bodyPr/>
                    <a:lstStyle/>
                    <a:p>
                      <a:pPr marL="0" marR="0">
                        <a:lnSpc>
                          <a:spcPts val="1800"/>
                        </a:lnSpc>
                        <a:spcBef>
                          <a:spcPts val="600"/>
                        </a:spcBef>
                        <a:spcAft>
                          <a:spcPts val="600"/>
                        </a:spcAft>
                      </a:pPr>
                      <a:r>
                        <a:rPr lang="bn-BD" sz="2800" b="1" u="sng">
                          <a:solidFill>
                            <a:srgbClr val="3366CC"/>
                          </a:solidFill>
                          <a:latin typeface="Kalpurush" pitchFamily="2" charset="0"/>
                          <a:ea typeface="Times New Roman"/>
                          <a:cs typeface="Kalpurush" pitchFamily="2" charset="0"/>
                          <a:hlinkClick r:id="rId2" tooltip="জাতীয়তা"/>
                        </a:rPr>
                        <a:t>জাতীয়তা</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c>
                  <a:txBody>
                    <a:bodyPr/>
                    <a:lstStyle/>
                    <a:p>
                      <a:pPr marL="0" marR="0">
                        <a:lnSpc>
                          <a:spcPts val="1800"/>
                        </a:lnSpc>
                        <a:spcBef>
                          <a:spcPts val="600"/>
                        </a:spcBef>
                        <a:spcAft>
                          <a:spcPts val="600"/>
                        </a:spcAft>
                      </a:pPr>
                      <a:r>
                        <a:rPr lang="bn-BD" sz="2800">
                          <a:solidFill>
                            <a:srgbClr val="000000"/>
                          </a:solidFill>
                          <a:latin typeface="Kalpurush" pitchFamily="2" charset="0"/>
                          <a:ea typeface="Times New Roman"/>
                          <a:cs typeface="Kalpurush" pitchFamily="2" charset="0"/>
                        </a:rPr>
                        <a:t>ব্রিটিশ ভারতীয়</a:t>
                      </a:r>
                      <a:r>
                        <a:rPr lang="en-US" sz="2800">
                          <a:solidFill>
                            <a:srgbClr val="000000"/>
                          </a:solidFill>
                          <a:latin typeface="Kalpurush" pitchFamily="2" charset="0"/>
                          <a:ea typeface="Times New Roman"/>
                          <a:cs typeface="Kalpurush" pitchFamily="2" charset="0"/>
                        </a:rPr>
                        <a:t> </a:t>
                      </a:r>
                      <a:r>
                        <a:rPr lang="en-US" sz="2800" u="none" strike="noStrike">
                          <a:solidFill>
                            <a:srgbClr val="3366CC"/>
                          </a:solidFill>
                          <a:latin typeface="Kalpurush" pitchFamily="2" charset="0"/>
                          <a:ea typeface="Times New Roman"/>
                          <a:cs typeface="Kalpurush" pitchFamily="2" charset="0"/>
                          <a:hlinkClick r:id="rId3"/>
                        </a:rPr>
                        <a:t> </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r>
              <a:tr h="789710">
                <a:tc>
                  <a:txBody>
                    <a:bodyPr/>
                    <a:lstStyle/>
                    <a:p>
                      <a:pPr marL="0" marR="0">
                        <a:lnSpc>
                          <a:spcPts val="1800"/>
                        </a:lnSpc>
                        <a:spcBef>
                          <a:spcPts val="600"/>
                        </a:spcBef>
                        <a:spcAft>
                          <a:spcPts val="600"/>
                        </a:spcAft>
                      </a:pPr>
                      <a:r>
                        <a:rPr lang="bn-BD" sz="2800" b="1">
                          <a:solidFill>
                            <a:srgbClr val="000000"/>
                          </a:solidFill>
                          <a:latin typeface="Kalpurush" pitchFamily="2" charset="0"/>
                          <a:ea typeface="Times New Roman"/>
                          <a:cs typeface="Kalpurush" pitchFamily="2" charset="0"/>
                        </a:rPr>
                        <a:t>পেশা</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c>
                  <a:txBody>
                    <a:bodyPr/>
                    <a:lstStyle/>
                    <a:p>
                      <a:pPr marL="0" marR="0">
                        <a:lnSpc>
                          <a:spcPts val="1800"/>
                        </a:lnSpc>
                        <a:spcBef>
                          <a:spcPts val="600"/>
                        </a:spcBef>
                        <a:spcAft>
                          <a:spcPts val="600"/>
                        </a:spcAft>
                      </a:pPr>
                      <a:r>
                        <a:rPr lang="bn-BD" sz="2800">
                          <a:solidFill>
                            <a:srgbClr val="000000"/>
                          </a:solidFill>
                          <a:latin typeface="Kalpurush" pitchFamily="2" charset="0"/>
                          <a:ea typeface="Times New Roman"/>
                          <a:cs typeface="Kalpurush" pitchFamily="2" charset="0"/>
                        </a:rPr>
                        <a:t>সম্পাদক এবং নাট্যকার</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r>
              <a:tr h="1413164">
                <a:tc>
                  <a:txBody>
                    <a:bodyPr/>
                    <a:lstStyle/>
                    <a:p>
                      <a:pPr marL="0" marR="0">
                        <a:lnSpc>
                          <a:spcPts val="1800"/>
                        </a:lnSpc>
                        <a:spcBef>
                          <a:spcPts val="600"/>
                        </a:spcBef>
                        <a:spcAft>
                          <a:spcPts val="600"/>
                        </a:spcAft>
                      </a:pPr>
                      <a:r>
                        <a:rPr lang="bn-BD" sz="2800" b="1">
                          <a:solidFill>
                            <a:srgbClr val="000000"/>
                          </a:solidFill>
                          <a:latin typeface="Kalpurush" pitchFamily="2" charset="0"/>
                          <a:ea typeface="Times New Roman"/>
                          <a:cs typeface="Kalpurush" pitchFamily="2" charset="0"/>
                        </a:rPr>
                        <a:t>পরিচিতির কারণ</a:t>
                      </a:r>
                      <a:endParaRPr lang="en-US" sz="280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c>
                  <a:txBody>
                    <a:bodyPr/>
                    <a:lstStyle/>
                    <a:p>
                      <a:pPr marL="0" marR="0">
                        <a:lnSpc>
                          <a:spcPts val="1800"/>
                        </a:lnSpc>
                        <a:spcBef>
                          <a:spcPts val="600"/>
                        </a:spcBef>
                        <a:spcAft>
                          <a:spcPts val="600"/>
                        </a:spcAft>
                      </a:pPr>
                      <a:r>
                        <a:rPr lang="bn-BD" sz="2800" dirty="0">
                          <a:solidFill>
                            <a:srgbClr val="000000"/>
                          </a:solidFill>
                          <a:latin typeface="Kalpurush" pitchFamily="2" charset="0"/>
                          <a:ea typeface="Times New Roman"/>
                          <a:cs typeface="Kalpurush" pitchFamily="2" charset="0"/>
                        </a:rPr>
                        <a:t>লেখক</a:t>
                      </a:r>
                      <a:r>
                        <a:rPr lang="en-US" sz="2800" dirty="0">
                          <a:solidFill>
                            <a:srgbClr val="000000"/>
                          </a:solidFill>
                          <a:latin typeface="Kalpurush" pitchFamily="2" charset="0"/>
                          <a:ea typeface="Times New Roman"/>
                          <a:cs typeface="Kalpurush" pitchFamily="2" charset="0"/>
                        </a:rPr>
                        <a:t>, </a:t>
                      </a:r>
                      <a:r>
                        <a:rPr lang="bn-BD" sz="2800" dirty="0">
                          <a:solidFill>
                            <a:srgbClr val="000000"/>
                          </a:solidFill>
                          <a:latin typeface="Kalpurush" pitchFamily="2" charset="0"/>
                          <a:ea typeface="Times New Roman"/>
                          <a:cs typeface="Kalpurush" pitchFamily="2" charset="0"/>
                        </a:rPr>
                        <a:t>সম্পাদক এবং নাট্যকার</a:t>
                      </a:r>
                      <a:endParaRPr lang="en-US" sz="2800" dirty="0">
                        <a:latin typeface="Kalpurush" pitchFamily="2" charset="0"/>
                        <a:ea typeface="Calibri"/>
                        <a:cs typeface="Kalpurush" pitchFamily="2" charset="0"/>
                      </a:endParaRPr>
                    </a:p>
                  </a:txBody>
                  <a:tcPr marL="30480" marR="30480" marT="30480" marB="30480">
                    <a:lnL>
                      <a:noFill/>
                    </a:lnL>
                    <a:lnR>
                      <a:noFill/>
                    </a:lnR>
                    <a:lnT>
                      <a:noFill/>
                    </a:lnT>
                    <a:lnB>
                      <a:noFill/>
                    </a:lnB>
                    <a:solidFill>
                      <a:srgbClr val="F8F9FA"/>
                    </a:solidFill>
                  </a:tcPr>
                </a:tc>
              </a:tr>
            </a:tbl>
          </a:graphicData>
        </a:graphic>
      </p:graphicFrame>
      <p:sp>
        <p:nvSpPr>
          <p:cNvPr id="1025" name="AutoShape 1" descr="British Raj Red Ensign.svg">
            <a:hlinkClick r:id="rId3"/>
          </p:cNvPr>
          <p:cNvSpPr>
            <a:spLocks noChangeAspect="1" noChangeArrowheads="1"/>
          </p:cNvSpPr>
          <p:nvPr/>
        </p:nvSpPr>
        <p:spPr bwMode="auto">
          <a:xfrm>
            <a:off x="0" y="0"/>
            <a:ext cx="190500" cy="95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8839200" cy="624786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40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rPr>
              <a:t>প্রথম জীবন</a:t>
            </a:r>
            <a:endParaRPr kumimoji="0" lang="bn-BD" sz="40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000" b="1" i="0" u="sng"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অবিভক্ত</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2" tooltip="ভারত"/>
              </a:rPr>
              <a:t>ভারতের</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3" tooltip="কলকাতা"/>
              </a:rPr>
              <a:t>কলকাতায়</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২২ নভেম্বর ১৮৫৭ সালে অতুলকৃষ্ণ মিত্র জন্মগ্রহণ করেন।</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4" tooltip="সিপাহী বিদ্রোহ ১৮৫৭"/>
              </a:rPr>
              <a:t>সিপাহী বিদ্রোহে</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র সময় অতুলকৃষ্ণ এর পরিবার কলকাতা ছেড়ে</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5" tooltip="কোন্নগর, হুগলী"/>
              </a:rPr>
              <a:t>কোন্নগরে</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বসবাস শুরু করেন। অতুলকৃষ্ণ গ্রামেরই বঙ্গবিদ্যালয়ে পড়াশোনা করেন । কলকাতা এবং মামার বাড়ির কাছে ইংরেজি-সাহিত্য</a:t>
            </a:r>
            <a:r>
              <a:rPr kumimoji="0" lang="en-US"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40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ইতিহাস প্রভৃতি বিষয়ে শিক্ষা গ্রহণ করেন ।</a:t>
            </a:r>
            <a:endParaRPr kumimoji="0" lang="bn-IN" sz="4000" b="0" i="0" u="none" strike="noStrike" cap="none" normalizeH="0" baseline="0" dirty="0" smtClean="0">
              <a:ln>
                <a:noFill/>
              </a:ln>
              <a:solidFill>
                <a:schemeClr val="tx1"/>
              </a:solidFill>
              <a:effectLst/>
              <a:latin typeface="Kalpurush" pitchFamily="2" charset="0"/>
              <a:cs typeface="Kalpurush" pitchFamily="2"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8686800" cy="569386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28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rPr>
              <a:t>কর্মজীবন</a:t>
            </a:r>
            <a:endParaRPr kumimoji="0" lang="en-US" sz="2800" b="1" i="0" u="sng"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তরুণ বয়সেই তৎকালীন বিখ্যাত নাট্যকারীদের অভিনয় দেখে উৎসাহিত হয়ে সমবয়স্ক কয়েকজন তরুণকে নিয়ে অপেশাদারী নাট্যদল তৈরি করেন এবং অভিনয়ের জন্য পাগলিনী নামে একটি নাটক রচনা করেন। উনিশ শতকের শেষের দিকে এবং বিশ শতকের গোড়ার দিকে তিনি সংক্ষিপ্ত গীতিনাট্য রচনা করেছিলেন। ১৮৭৭-১৮৮০ সালে তাঁর রচিত কয়েকটি গীতিনাট্য ন্যাশানাল থিয়েটারে অভিনীত হয়েছিল।১৮৮৭ সালে এমারেল্ড থিয়েটার প্রতিষ্ঠিত হয়েছিল সেখানে তাঁর রচিত বহু নাটক মঞ্চস্থ হয়েছিল । পরে তিনি ওই থিয়েটারের ম্যানেজার হয়ে যান । তিনি আন্দোলন মাসিক পত্রিকার সম্পাদক ছিলেন এছাড়া তিনি ১৮৯৬ সালে সাপ্তাহিক বসুমতীর প্রতিষ্ঠার সময় থেকে পরিচালনার দায়িত্ব পেয়েছিলেন। ১৯১১ সালে</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2" tooltip="মিনার্ভা থিয়েটার"/>
              </a:rPr>
              <a:t>মিনার্ভা</a:t>
            </a:r>
            <a:r>
              <a:rPr kumimoji="0" lang="en-US"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28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ও কোহিনূর থিয়েটারের গীতিনাট্যকার ছিলেন</a:t>
            </a:r>
            <a:r>
              <a:rPr kumimoji="0" lang="bn-IN" sz="1200" b="0" i="0" u="none" strike="noStrike" cap="none" normalizeH="0" baseline="0" dirty="0" smtClean="0">
                <a:ln>
                  <a:noFill/>
                </a:ln>
                <a:solidFill>
                  <a:srgbClr val="202122"/>
                </a:solidFill>
                <a:effectLst/>
                <a:latin typeface="Arial" pitchFamily="34" charset="0"/>
                <a:ea typeface="Times New Roman" pitchFamily="18" charset="0"/>
                <a:cs typeface="Vrinda" charset="0"/>
              </a:rPr>
              <a:t>।</a:t>
            </a:r>
            <a:endParaRPr kumimoji="0" lang="bn-I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8915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bn-IN" sz="3600" b="1"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অতুলকৃষ্ণ</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অপেরা-গীতিনাট্যের ইতিহাসে উল্লেখযোগ্য ছিলেন । তিনি গীতিনাট্যকার হিসাবেই খ্যাতি অর্জন করেন। সংলাপধর্মী দ্বৈতসংগীত রচনাতে তিনি সিদ্ধহস্ত ছিলেন। তিনি ৪০ টি নাটক রচনা করেন।</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অপরেশচন্দ্র মুখোপাধ্যায় তাঁর প্রসঙ্গে বলেছেন</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 "</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অতুলবাবুর অপেরা লিখিবার হাত ছিল খুব ভাল। তিনি শিরী-ফারহাদ হইতে আরম্ভ করিয়া মিনার্ভায় যে কয়খানি বই দিয়াছিলেন তার এক খানিও ফেল হয় নাই“।</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এছাড়া তিনি চিত্রশালা নামে একখানি উপন্যাস রচনা করেন এবং</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6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2" tooltip="বঙ্কিমচন্দ্র চট্টোপাধ্যায়"/>
              </a:rPr>
              <a:t>বঙ্কিমচন্দ্রে</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র</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6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3" tooltip="দেবী চৌধুরাণী"/>
              </a:rPr>
              <a:t>দেবী চৌধুরাণী</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এবং</a:t>
            </a:r>
            <a:r>
              <a:rPr kumimoji="0" lang="en-US"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 </a:t>
            </a:r>
            <a:r>
              <a:rPr kumimoji="0" lang="bn-IN" sz="3600" b="0" i="0" u="none" strike="noStrike" cap="none" normalizeH="0" baseline="0" dirty="0" smtClean="0">
                <a:ln>
                  <a:noFill/>
                </a:ln>
                <a:solidFill>
                  <a:srgbClr val="3366CC"/>
                </a:solidFill>
                <a:effectLst/>
                <a:latin typeface="Kalpurush" pitchFamily="2" charset="0"/>
                <a:ea typeface="Times New Roman" pitchFamily="18" charset="0"/>
                <a:cs typeface="Kalpurush" pitchFamily="2" charset="0"/>
                <a:hlinkClick r:id="rId4" tooltip="কপালকুণ্ডলা"/>
              </a:rPr>
              <a:t>কপাল কুন্ডলা</a:t>
            </a:r>
            <a:r>
              <a:rPr kumimoji="0" lang="bn-IN" sz="36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র নাট্যরূপ দান করেছিলেন ।</a:t>
            </a:r>
            <a:endParaRPr kumimoji="0" lang="bn-IN" sz="3600" b="0" i="0" u="none" strike="noStrike" cap="none" normalizeH="0" baseline="0" dirty="0" smtClean="0">
              <a:ln>
                <a:noFill/>
              </a:ln>
              <a:solidFill>
                <a:schemeClr val="tx1"/>
              </a:solidFill>
              <a:effectLst/>
              <a:latin typeface="Kalpurush" pitchFamily="2" charset="0"/>
              <a:cs typeface="Kalpurush"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209800" y="0"/>
            <a:ext cx="3886200" cy="60016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bn-IN" sz="32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rPr>
              <a:t>সাহিত্যকর্ম</a:t>
            </a:r>
            <a:endParaRPr kumimoji="0" lang="bn-BD" sz="3200" b="1" i="0" u="sng" strike="noStrike" cap="none" normalizeH="0" baseline="0" dirty="0" smtClean="0">
              <a:ln>
                <a:noFill/>
              </a:ln>
              <a:solidFill>
                <a:srgbClr val="000000"/>
              </a:solidFill>
              <a:effectLst/>
              <a:latin typeface="Kalpurush" pitchFamily="2" charset="0"/>
              <a:ea typeface="Times New Roman" pitchFamily="18" charset="0"/>
              <a:cs typeface="Kalpurush" pitchFamily="2"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আদর্শ-সতী (১৮৮৪)</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আমোদ-প্রমোদ (১৮৯২)</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রংবাজ (১৯০৯)</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প্রণয় কানন বা প্রভাস</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বিজয়া</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অপ্সর কানন</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ধর্মবীর</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মহম্মদ</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হিন্দা-হাফেজ</a:t>
            </a:r>
            <a:endParaRPr kumimoji="0" lang="en-US" sz="3200" b="0" i="0" u="none" strike="noStrike" cap="none" normalizeH="0" baseline="0" dirty="0" smtClean="0">
              <a:ln>
                <a:noFill/>
              </a:ln>
              <a:solidFill>
                <a:schemeClr val="tx1"/>
              </a:solidFill>
              <a:effectLst/>
              <a:latin typeface="Kalpurush" pitchFamily="2" charset="0"/>
              <a:cs typeface="Kalpurush"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bn-IN" sz="3200" b="0" i="0" u="none" strike="noStrike" cap="none" normalizeH="0" baseline="0" dirty="0" smtClean="0">
                <a:ln>
                  <a:noFill/>
                </a:ln>
                <a:solidFill>
                  <a:srgbClr val="202122"/>
                </a:solidFill>
                <a:effectLst/>
                <a:latin typeface="Kalpurush" pitchFamily="2" charset="0"/>
                <a:ea typeface="Times New Roman" pitchFamily="18" charset="0"/>
                <a:cs typeface="Kalpurush" pitchFamily="2" charset="0"/>
              </a:rPr>
              <a:t>লুলিয়া</a:t>
            </a:r>
            <a:endParaRPr kumimoji="0" lang="bn-IN" sz="3200" b="0" i="0" u="none" strike="noStrike" cap="none" normalizeH="0" baseline="0" dirty="0" smtClean="0">
              <a:ln>
                <a:noFill/>
              </a:ln>
              <a:solidFill>
                <a:schemeClr val="tx1"/>
              </a:solidFill>
              <a:effectLst/>
              <a:latin typeface="Kalpurush" pitchFamily="2" charset="0"/>
              <a:cs typeface="Kalpurush"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184</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SEM V, DSE-2, AM</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 V, DSE-2, AM</dc:title>
  <dc:creator>admin</dc:creator>
  <cp:lastModifiedBy>admin</cp:lastModifiedBy>
  <cp:revision>9</cp:revision>
  <dcterms:created xsi:type="dcterms:W3CDTF">2022-12-28T08:57:45Z</dcterms:created>
  <dcterms:modified xsi:type="dcterms:W3CDTF">2022-12-28T09:15:53Z</dcterms:modified>
</cp:coreProperties>
</file>